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8" r:id="rId5"/>
    <p:sldId id="257" r:id="rId6"/>
    <p:sldId id="260" r:id="rId7"/>
    <p:sldId id="261"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E86B03-16C4-44C3-B4A6-A1B26CDB98BC}" v="4" dt="2024-03-07T18:57:25.2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2" autoAdjust="0"/>
    <p:restoredTop sz="94660"/>
  </p:normalViewPr>
  <p:slideViewPr>
    <p:cSldViewPr snapToGrid="0" showGuides="1">
      <p:cViewPr varScale="1">
        <p:scale>
          <a:sx n="102" d="100"/>
          <a:sy n="102" d="100"/>
        </p:scale>
        <p:origin x="42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an Whitman" userId="2e09eb6b-6547-499b-82bf-86e62ea262d5" providerId="ADAL" clId="{169C9985-C2F4-42E0-AD2A-60C438DBB825}"/>
    <pc:docChg chg="modSld">
      <pc:chgData name="Dean Whitman" userId="2e09eb6b-6547-499b-82bf-86e62ea262d5" providerId="ADAL" clId="{169C9985-C2F4-42E0-AD2A-60C438DBB825}" dt="2023-11-17T16:15:03.629" v="1" actId="13926"/>
      <pc:docMkLst>
        <pc:docMk/>
      </pc:docMkLst>
      <pc:sldChg chg="modSp mod">
        <pc:chgData name="Dean Whitman" userId="2e09eb6b-6547-499b-82bf-86e62ea262d5" providerId="ADAL" clId="{169C9985-C2F4-42E0-AD2A-60C438DBB825}" dt="2023-11-17T16:14:11.142" v="0" actId="13926"/>
        <pc:sldMkLst>
          <pc:docMk/>
          <pc:sldMk cId="1140111143" sldId="260"/>
        </pc:sldMkLst>
        <pc:spChg chg="mod">
          <ac:chgData name="Dean Whitman" userId="2e09eb6b-6547-499b-82bf-86e62ea262d5" providerId="ADAL" clId="{169C9985-C2F4-42E0-AD2A-60C438DBB825}" dt="2023-11-17T16:14:11.142" v="0" actId="13926"/>
          <ac:spMkLst>
            <pc:docMk/>
            <pc:sldMk cId="1140111143" sldId="260"/>
            <ac:spMk id="3" creationId="{90557F89-3E45-76C6-D4CF-D7507A0DA5AE}"/>
          </ac:spMkLst>
        </pc:spChg>
      </pc:sldChg>
      <pc:sldChg chg="modSp mod">
        <pc:chgData name="Dean Whitman" userId="2e09eb6b-6547-499b-82bf-86e62ea262d5" providerId="ADAL" clId="{169C9985-C2F4-42E0-AD2A-60C438DBB825}" dt="2023-11-17T16:15:03.629" v="1" actId="13926"/>
        <pc:sldMkLst>
          <pc:docMk/>
          <pc:sldMk cId="2116194268" sldId="261"/>
        </pc:sldMkLst>
        <pc:spChg chg="mod">
          <ac:chgData name="Dean Whitman" userId="2e09eb6b-6547-499b-82bf-86e62ea262d5" providerId="ADAL" clId="{169C9985-C2F4-42E0-AD2A-60C438DBB825}" dt="2023-11-17T16:15:03.629" v="1" actId="13926"/>
          <ac:spMkLst>
            <pc:docMk/>
            <pc:sldMk cId="2116194268" sldId="261"/>
            <ac:spMk id="3" creationId="{90557F89-3E45-76C6-D4CF-D7507A0DA5AE}"/>
          </ac:spMkLst>
        </pc:spChg>
      </pc:sldChg>
    </pc:docChg>
  </pc:docChgLst>
  <pc:docChgLst>
    <pc:chgData name="Dean Whitman" userId="2e09eb6b-6547-499b-82bf-86e62ea262d5" providerId="ADAL" clId="{D3E86B03-16C4-44C3-B4A6-A1B26CDB98BC}"/>
    <pc:docChg chg="undo redo custSel modSld">
      <pc:chgData name="Dean Whitman" userId="2e09eb6b-6547-499b-82bf-86e62ea262d5" providerId="ADAL" clId="{D3E86B03-16C4-44C3-B4A6-A1B26CDB98BC}" dt="2024-03-07T19:13:11.506" v="147" actId="20577"/>
      <pc:docMkLst>
        <pc:docMk/>
      </pc:docMkLst>
      <pc:sldChg chg="modSp mod">
        <pc:chgData name="Dean Whitman" userId="2e09eb6b-6547-499b-82bf-86e62ea262d5" providerId="ADAL" clId="{D3E86B03-16C4-44C3-B4A6-A1B26CDB98BC}" dt="2024-03-07T19:13:11.506" v="147" actId="20577"/>
        <pc:sldMkLst>
          <pc:docMk/>
          <pc:sldMk cId="1467298350" sldId="257"/>
        </pc:sldMkLst>
        <pc:spChg chg="mod">
          <ac:chgData name="Dean Whitman" userId="2e09eb6b-6547-499b-82bf-86e62ea262d5" providerId="ADAL" clId="{D3E86B03-16C4-44C3-B4A6-A1B26CDB98BC}" dt="2024-03-07T19:07:52.361" v="135" actId="20577"/>
          <ac:spMkLst>
            <pc:docMk/>
            <pc:sldMk cId="1467298350" sldId="257"/>
            <ac:spMk id="2" creationId="{C8E55874-2B60-487F-B7A4-7398825CE62D}"/>
          </ac:spMkLst>
        </pc:spChg>
        <pc:graphicFrameChg chg="modGraphic">
          <ac:chgData name="Dean Whitman" userId="2e09eb6b-6547-499b-82bf-86e62ea262d5" providerId="ADAL" clId="{D3E86B03-16C4-44C3-B4A6-A1B26CDB98BC}" dt="2024-03-07T19:05:43.467" v="130" actId="20577"/>
          <ac:graphicFrameMkLst>
            <pc:docMk/>
            <pc:sldMk cId="1467298350" sldId="257"/>
            <ac:graphicFrameMk id="3" creationId="{796E7C55-BB9C-44AB-A3EF-292A5D3407BD}"/>
          </ac:graphicFrameMkLst>
        </pc:graphicFrameChg>
        <pc:graphicFrameChg chg="modGraphic">
          <ac:chgData name="Dean Whitman" userId="2e09eb6b-6547-499b-82bf-86e62ea262d5" providerId="ADAL" clId="{D3E86B03-16C4-44C3-B4A6-A1B26CDB98BC}" dt="2024-03-07T19:13:11.506" v="147" actId="20577"/>
          <ac:graphicFrameMkLst>
            <pc:docMk/>
            <pc:sldMk cId="1467298350" sldId="257"/>
            <ac:graphicFrameMk id="5" creationId="{D9AFB008-D83B-4343-AAD1-30D9DD6C7143}"/>
          </ac:graphicFrameMkLst>
        </pc:graphicFrameChg>
        <pc:graphicFrameChg chg="modGraphic">
          <ac:chgData name="Dean Whitman" userId="2e09eb6b-6547-499b-82bf-86e62ea262d5" providerId="ADAL" clId="{D3E86B03-16C4-44C3-B4A6-A1B26CDB98BC}" dt="2024-03-07T18:50:24.713" v="87" actId="20577"/>
          <ac:graphicFrameMkLst>
            <pc:docMk/>
            <pc:sldMk cId="1467298350" sldId="257"/>
            <ac:graphicFrameMk id="13" creationId="{008C6409-990E-4DED-AD5C-CC75903747D8}"/>
          </ac:graphicFrameMkLst>
        </pc:graphicFrameChg>
        <pc:graphicFrameChg chg="modGraphic">
          <ac:chgData name="Dean Whitman" userId="2e09eb6b-6547-499b-82bf-86e62ea262d5" providerId="ADAL" clId="{D3E86B03-16C4-44C3-B4A6-A1B26CDB98BC}" dt="2024-03-07T18:44:57.797" v="5" actId="20577"/>
          <ac:graphicFrameMkLst>
            <pc:docMk/>
            <pc:sldMk cId="1467298350" sldId="257"/>
            <ac:graphicFrameMk id="17" creationId="{F25DD0AD-D603-4BAC-AF3D-F4BAF9104C3F}"/>
          </ac:graphicFrameMkLst>
        </pc:graphicFrameChg>
      </pc:sldChg>
      <pc:sldChg chg="modSp mod">
        <pc:chgData name="Dean Whitman" userId="2e09eb6b-6547-499b-82bf-86e62ea262d5" providerId="ADAL" clId="{D3E86B03-16C4-44C3-B4A6-A1B26CDB98BC}" dt="2024-03-07T18:57:25.245" v="126" actId="20577"/>
        <pc:sldMkLst>
          <pc:docMk/>
          <pc:sldMk cId="1140111143" sldId="260"/>
        </pc:sldMkLst>
        <pc:spChg chg="mod">
          <ac:chgData name="Dean Whitman" userId="2e09eb6b-6547-499b-82bf-86e62ea262d5" providerId="ADAL" clId="{D3E86B03-16C4-44C3-B4A6-A1B26CDB98BC}" dt="2024-03-07T18:57:25.245" v="126" actId="20577"/>
          <ac:spMkLst>
            <pc:docMk/>
            <pc:sldMk cId="1140111143" sldId="260"/>
            <ac:spMk id="3" creationId="{90557F89-3E45-76C6-D4CF-D7507A0DA5AE}"/>
          </ac:spMkLst>
        </pc:spChg>
      </pc:sldChg>
      <pc:sldChg chg="modSp mod">
        <pc:chgData name="Dean Whitman" userId="2e09eb6b-6547-499b-82bf-86e62ea262d5" providerId="ADAL" clId="{D3E86B03-16C4-44C3-B4A6-A1B26CDB98BC}" dt="2024-03-07T18:59:53.814" v="128" actId="13926"/>
        <pc:sldMkLst>
          <pc:docMk/>
          <pc:sldMk cId="2116194268" sldId="261"/>
        </pc:sldMkLst>
        <pc:spChg chg="mod">
          <ac:chgData name="Dean Whitman" userId="2e09eb6b-6547-499b-82bf-86e62ea262d5" providerId="ADAL" clId="{D3E86B03-16C4-44C3-B4A6-A1B26CDB98BC}" dt="2024-03-07T18:59:53.814" v="128" actId="13926"/>
          <ac:spMkLst>
            <pc:docMk/>
            <pc:sldMk cId="2116194268" sldId="261"/>
            <ac:spMk id="3" creationId="{90557F89-3E45-76C6-D4CF-D7507A0DA5AE}"/>
          </ac:spMkLst>
        </pc:spChg>
      </pc:sldChg>
    </pc:docChg>
  </pc:docChgLst>
  <pc:docChgLst>
    <pc:chgData name="Dean Whitman" userId="2e09eb6b-6547-499b-82bf-86e62ea262d5" providerId="ADAL" clId="{D4CDA5D4-1140-446E-91BD-EED8D91867D5}"/>
    <pc:docChg chg="undo custSel addSld delSld modSld">
      <pc:chgData name="Dean Whitman" userId="2e09eb6b-6547-499b-82bf-86e62ea262d5" providerId="ADAL" clId="{D4CDA5D4-1140-446E-91BD-EED8D91867D5}" dt="2023-10-26T17:00:36.484" v="1468" actId="27636"/>
      <pc:docMkLst>
        <pc:docMk/>
      </pc:docMkLst>
      <pc:sldChg chg="addSp modSp mod">
        <pc:chgData name="Dean Whitman" userId="2e09eb6b-6547-499b-82bf-86e62ea262d5" providerId="ADAL" clId="{D4CDA5D4-1140-446E-91BD-EED8D91867D5}" dt="2023-10-26T16:34:40.023" v="892" actId="1035"/>
        <pc:sldMkLst>
          <pc:docMk/>
          <pc:sldMk cId="1467298350" sldId="257"/>
        </pc:sldMkLst>
        <pc:spChg chg="mod">
          <ac:chgData name="Dean Whitman" userId="2e09eb6b-6547-499b-82bf-86e62ea262d5" providerId="ADAL" clId="{D4CDA5D4-1140-446E-91BD-EED8D91867D5}" dt="2023-10-26T16:10:29.336" v="14" actId="20577"/>
          <ac:spMkLst>
            <pc:docMk/>
            <pc:sldMk cId="1467298350" sldId="257"/>
            <ac:spMk id="2" creationId="{C8E55874-2B60-487F-B7A4-7398825CE62D}"/>
          </ac:spMkLst>
        </pc:spChg>
        <pc:spChg chg="add mod">
          <ac:chgData name="Dean Whitman" userId="2e09eb6b-6547-499b-82bf-86e62ea262d5" providerId="ADAL" clId="{D4CDA5D4-1140-446E-91BD-EED8D91867D5}" dt="2023-10-26T16:16:13.862" v="289" actId="20577"/>
          <ac:spMkLst>
            <pc:docMk/>
            <pc:sldMk cId="1467298350" sldId="257"/>
            <ac:spMk id="7" creationId="{573748FD-97D3-E23E-98A4-505110329F71}"/>
          </ac:spMkLst>
        </pc:spChg>
        <pc:graphicFrameChg chg="mod modGraphic">
          <ac:chgData name="Dean Whitman" userId="2e09eb6b-6547-499b-82bf-86e62ea262d5" providerId="ADAL" clId="{D4CDA5D4-1140-446E-91BD-EED8D91867D5}" dt="2023-10-26T16:34:40.023" v="892" actId="1035"/>
          <ac:graphicFrameMkLst>
            <pc:docMk/>
            <pc:sldMk cId="1467298350" sldId="257"/>
            <ac:graphicFrameMk id="4" creationId="{5E12CA58-DF80-4F8B-A2C9-1766D7493606}"/>
          </ac:graphicFrameMkLst>
        </pc:graphicFrameChg>
        <pc:graphicFrameChg chg="modGraphic">
          <ac:chgData name="Dean Whitman" userId="2e09eb6b-6547-499b-82bf-86e62ea262d5" providerId="ADAL" clId="{D4CDA5D4-1140-446E-91BD-EED8D91867D5}" dt="2023-10-26T16:26:18.125" v="548" actId="20577"/>
          <ac:graphicFrameMkLst>
            <pc:docMk/>
            <pc:sldMk cId="1467298350" sldId="257"/>
            <ac:graphicFrameMk id="6" creationId="{72E00592-F8F8-4FAF-A1D9-BECF20227A8B}"/>
          </ac:graphicFrameMkLst>
        </pc:graphicFrameChg>
        <pc:graphicFrameChg chg="mod modGraphic">
          <ac:chgData name="Dean Whitman" userId="2e09eb6b-6547-499b-82bf-86e62ea262d5" providerId="ADAL" clId="{D4CDA5D4-1140-446E-91BD-EED8D91867D5}" dt="2023-10-26T16:26:43.955" v="580" actId="20577"/>
          <ac:graphicFrameMkLst>
            <pc:docMk/>
            <pc:sldMk cId="1467298350" sldId="257"/>
            <ac:graphicFrameMk id="15" creationId="{25B07FA8-8215-4BD5-9AC2-90082BB7CC82}"/>
          </ac:graphicFrameMkLst>
        </pc:graphicFrameChg>
        <pc:graphicFrameChg chg="modGraphic">
          <ac:chgData name="Dean Whitman" userId="2e09eb6b-6547-499b-82bf-86e62ea262d5" providerId="ADAL" clId="{D4CDA5D4-1140-446E-91BD-EED8D91867D5}" dt="2023-10-26T16:17:39.197" v="348" actId="20577"/>
          <ac:graphicFrameMkLst>
            <pc:docMk/>
            <pc:sldMk cId="1467298350" sldId="257"/>
            <ac:graphicFrameMk id="16" creationId="{008C6409-990E-4DED-AD5C-CC75903747D8}"/>
          </ac:graphicFrameMkLst>
        </pc:graphicFrameChg>
        <pc:graphicFrameChg chg="mod modGraphic">
          <ac:chgData name="Dean Whitman" userId="2e09eb6b-6547-499b-82bf-86e62ea262d5" providerId="ADAL" clId="{D4CDA5D4-1140-446E-91BD-EED8D91867D5}" dt="2023-10-26T16:34:39.150" v="891" actId="1035"/>
          <ac:graphicFrameMkLst>
            <pc:docMk/>
            <pc:sldMk cId="1467298350" sldId="257"/>
            <ac:graphicFrameMk id="17" creationId="{F25DD0AD-D603-4BAC-AF3D-F4BAF9104C3F}"/>
          </ac:graphicFrameMkLst>
        </pc:graphicFrameChg>
      </pc:sldChg>
      <pc:sldChg chg="del">
        <pc:chgData name="Dean Whitman" userId="2e09eb6b-6547-499b-82bf-86e62ea262d5" providerId="ADAL" clId="{D4CDA5D4-1140-446E-91BD-EED8D91867D5}" dt="2023-10-26T16:10:16.637" v="0" actId="47"/>
        <pc:sldMkLst>
          <pc:docMk/>
          <pc:sldMk cId="3482626781" sldId="258"/>
        </pc:sldMkLst>
      </pc:sldChg>
      <pc:sldChg chg="addSp delSp modSp new mod modClrScheme chgLayout">
        <pc:chgData name="Dean Whitman" userId="2e09eb6b-6547-499b-82bf-86e62ea262d5" providerId="ADAL" clId="{D4CDA5D4-1140-446E-91BD-EED8D91867D5}" dt="2023-10-26T16:25:11.907" v="547" actId="20577"/>
        <pc:sldMkLst>
          <pc:docMk/>
          <pc:sldMk cId="3811209542" sldId="258"/>
        </pc:sldMkLst>
        <pc:spChg chg="del mod ord">
          <ac:chgData name="Dean Whitman" userId="2e09eb6b-6547-499b-82bf-86e62ea262d5" providerId="ADAL" clId="{D4CDA5D4-1140-446E-91BD-EED8D91867D5}" dt="2023-10-26T16:18:46.620" v="379" actId="700"/>
          <ac:spMkLst>
            <pc:docMk/>
            <pc:sldMk cId="3811209542" sldId="258"/>
            <ac:spMk id="2" creationId="{E39D20D8-4856-7C54-CC32-1B789F3309AF}"/>
          </ac:spMkLst>
        </pc:spChg>
        <pc:spChg chg="del mod ord">
          <ac:chgData name="Dean Whitman" userId="2e09eb6b-6547-499b-82bf-86e62ea262d5" providerId="ADAL" clId="{D4CDA5D4-1140-446E-91BD-EED8D91867D5}" dt="2023-10-26T16:18:46.620" v="379" actId="700"/>
          <ac:spMkLst>
            <pc:docMk/>
            <pc:sldMk cId="3811209542" sldId="258"/>
            <ac:spMk id="3" creationId="{3C00C7F0-2554-C2CE-1922-C0B8256EF0DB}"/>
          </ac:spMkLst>
        </pc:spChg>
        <pc:spChg chg="add mod ord">
          <ac:chgData name="Dean Whitman" userId="2e09eb6b-6547-499b-82bf-86e62ea262d5" providerId="ADAL" clId="{D4CDA5D4-1140-446E-91BD-EED8D91867D5}" dt="2023-10-26T16:21:42.233" v="427" actId="5793"/>
          <ac:spMkLst>
            <pc:docMk/>
            <pc:sldMk cId="3811209542" sldId="258"/>
            <ac:spMk id="4" creationId="{1FD61D4C-B0B8-731B-D0B3-BF9472F0444F}"/>
          </ac:spMkLst>
        </pc:spChg>
        <pc:spChg chg="add mod ord">
          <ac:chgData name="Dean Whitman" userId="2e09eb6b-6547-499b-82bf-86e62ea262d5" providerId="ADAL" clId="{D4CDA5D4-1140-446E-91BD-EED8D91867D5}" dt="2023-10-26T16:25:11.907" v="547" actId="20577"/>
          <ac:spMkLst>
            <pc:docMk/>
            <pc:sldMk cId="3811209542" sldId="258"/>
            <ac:spMk id="5" creationId="{5C48A05E-90A6-E354-1FAE-D68B6AB4FCB7}"/>
          </ac:spMkLst>
        </pc:spChg>
      </pc:sldChg>
      <pc:sldChg chg="modSp new mod">
        <pc:chgData name="Dean Whitman" userId="2e09eb6b-6547-499b-82bf-86e62ea262d5" providerId="ADAL" clId="{D4CDA5D4-1140-446E-91BD-EED8D91867D5}" dt="2023-10-26T16:33:18.337" v="842" actId="15"/>
        <pc:sldMkLst>
          <pc:docMk/>
          <pc:sldMk cId="947408407" sldId="259"/>
        </pc:sldMkLst>
        <pc:spChg chg="mod">
          <ac:chgData name="Dean Whitman" userId="2e09eb6b-6547-499b-82bf-86e62ea262d5" providerId="ADAL" clId="{D4CDA5D4-1140-446E-91BD-EED8D91867D5}" dt="2023-10-26T16:27:30.340" v="615" actId="20577"/>
          <ac:spMkLst>
            <pc:docMk/>
            <pc:sldMk cId="947408407" sldId="259"/>
            <ac:spMk id="2" creationId="{36FFB634-6900-FCDF-1658-42E6D01446E0}"/>
          </ac:spMkLst>
        </pc:spChg>
        <pc:spChg chg="mod">
          <ac:chgData name="Dean Whitman" userId="2e09eb6b-6547-499b-82bf-86e62ea262d5" providerId="ADAL" clId="{D4CDA5D4-1140-446E-91BD-EED8D91867D5}" dt="2023-10-26T16:33:18.337" v="842" actId="15"/>
          <ac:spMkLst>
            <pc:docMk/>
            <pc:sldMk cId="947408407" sldId="259"/>
            <ac:spMk id="3" creationId="{0D3FD615-6A5E-CC12-E565-9B5165535612}"/>
          </ac:spMkLst>
        </pc:spChg>
      </pc:sldChg>
      <pc:sldChg chg="del">
        <pc:chgData name="Dean Whitman" userId="2e09eb6b-6547-499b-82bf-86e62ea262d5" providerId="ADAL" clId="{D4CDA5D4-1140-446E-91BD-EED8D91867D5}" dt="2023-10-26T16:10:19.575" v="1" actId="47"/>
        <pc:sldMkLst>
          <pc:docMk/>
          <pc:sldMk cId="1788992750" sldId="259"/>
        </pc:sldMkLst>
      </pc:sldChg>
      <pc:sldChg chg="modSp new mod">
        <pc:chgData name="Dean Whitman" userId="2e09eb6b-6547-499b-82bf-86e62ea262d5" providerId="ADAL" clId="{D4CDA5D4-1140-446E-91BD-EED8D91867D5}" dt="2023-10-26T17:00:27.753" v="1466" actId="27636"/>
        <pc:sldMkLst>
          <pc:docMk/>
          <pc:sldMk cId="1140111143" sldId="260"/>
        </pc:sldMkLst>
        <pc:spChg chg="mod">
          <ac:chgData name="Dean Whitman" userId="2e09eb6b-6547-499b-82bf-86e62ea262d5" providerId="ADAL" clId="{D4CDA5D4-1140-446E-91BD-EED8D91867D5}" dt="2023-10-26T16:46:14.136" v="1098" actId="20577"/>
          <ac:spMkLst>
            <pc:docMk/>
            <pc:sldMk cId="1140111143" sldId="260"/>
            <ac:spMk id="2" creationId="{06EC8EAC-174B-343B-AB16-544FE7F8DB27}"/>
          </ac:spMkLst>
        </pc:spChg>
        <pc:spChg chg="mod">
          <ac:chgData name="Dean Whitman" userId="2e09eb6b-6547-499b-82bf-86e62ea262d5" providerId="ADAL" clId="{D4CDA5D4-1140-446E-91BD-EED8D91867D5}" dt="2023-10-26T17:00:27.753" v="1466" actId="27636"/>
          <ac:spMkLst>
            <pc:docMk/>
            <pc:sldMk cId="1140111143" sldId="260"/>
            <ac:spMk id="3" creationId="{90557F89-3E45-76C6-D4CF-D7507A0DA5AE}"/>
          </ac:spMkLst>
        </pc:spChg>
      </pc:sldChg>
      <pc:sldChg chg="del">
        <pc:chgData name="Dean Whitman" userId="2e09eb6b-6547-499b-82bf-86e62ea262d5" providerId="ADAL" clId="{D4CDA5D4-1140-446E-91BD-EED8D91867D5}" dt="2023-10-26T16:10:39.392" v="15" actId="47"/>
        <pc:sldMkLst>
          <pc:docMk/>
          <pc:sldMk cId="4120815453" sldId="260"/>
        </pc:sldMkLst>
      </pc:sldChg>
      <pc:sldChg chg="modSp add mod">
        <pc:chgData name="Dean Whitman" userId="2e09eb6b-6547-499b-82bf-86e62ea262d5" providerId="ADAL" clId="{D4CDA5D4-1140-446E-91BD-EED8D91867D5}" dt="2023-10-26T17:00:36.484" v="1468" actId="27636"/>
        <pc:sldMkLst>
          <pc:docMk/>
          <pc:sldMk cId="2116194268" sldId="261"/>
        </pc:sldMkLst>
        <pc:spChg chg="mod">
          <ac:chgData name="Dean Whitman" userId="2e09eb6b-6547-499b-82bf-86e62ea262d5" providerId="ADAL" clId="{D4CDA5D4-1140-446E-91BD-EED8D91867D5}" dt="2023-10-26T16:49:09.436" v="1135" actId="20577"/>
          <ac:spMkLst>
            <pc:docMk/>
            <pc:sldMk cId="2116194268" sldId="261"/>
            <ac:spMk id="2" creationId="{06EC8EAC-174B-343B-AB16-544FE7F8DB27}"/>
          </ac:spMkLst>
        </pc:spChg>
        <pc:spChg chg="mod">
          <ac:chgData name="Dean Whitman" userId="2e09eb6b-6547-499b-82bf-86e62ea262d5" providerId="ADAL" clId="{D4CDA5D4-1140-446E-91BD-EED8D91867D5}" dt="2023-10-26T17:00:36.484" v="1468" actId="27636"/>
          <ac:spMkLst>
            <pc:docMk/>
            <pc:sldMk cId="2116194268" sldId="261"/>
            <ac:spMk id="3" creationId="{90557F89-3E45-76C6-D4CF-D7507A0DA5A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DFD75-8511-4692-9791-765A4457C13A}" type="datetimeFigureOut">
              <a:rPr lang="en-US" smtClean="0"/>
              <a:t>3/7/2024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94CA9A-4C7B-470B-A860-00395BE839FD}" type="slidenum">
              <a:rPr lang="en-US" smtClean="0"/>
              <a:t>‹#›</a:t>
            </a:fld>
            <a:endParaRPr lang="en-US"/>
          </a:p>
        </p:txBody>
      </p:sp>
    </p:spTree>
    <p:extLst>
      <p:ext uri="{BB962C8B-B14F-4D97-AF65-F5344CB8AC3E}">
        <p14:creationId xmlns:p14="http://schemas.microsoft.com/office/powerpoint/2010/main" val="1309498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3AA26C-E03E-4B21-AC57-BF9F03A8F2E7}" type="slidenum">
              <a:rPr lang="en-US" smtClean="0"/>
              <a:t>2</a:t>
            </a:fld>
            <a:endParaRPr lang="en-US"/>
          </a:p>
        </p:txBody>
      </p:sp>
    </p:spTree>
    <p:extLst>
      <p:ext uri="{BB962C8B-B14F-4D97-AF65-F5344CB8AC3E}">
        <p14:creationId xmlns:p14="http://schemas.microsoft.com/office/powerpoint/2010/main" val="1001986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DEA5A4-1235-4361-A923-0E00AA77F47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334255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DEA5A4-1235-4361-A923-0E00AA77F47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127322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DEA5A4-1235-4361-A923-0E00AA77F47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319016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DEA5A4-1235-4361-A923-0E00AA77F47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367539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DEA5A4-1235-4361-A923-0E00AA77F47A}"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4200068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DEA5A4-1235-4361-A923-0E00AA77F47A}"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324571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DEA5A4-1235-4361-A923-0E00AA77F47A}" type="datetimeFigureOut">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422438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DEA5A4-1235-4361-A923-0E00AA77F47A}" type="datetimeFigureOut">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3927176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EA5A4-1235-4361-A923-0E00AA77F47A}" type="datetimeFigureOut">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199440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DEA5A4-1235-4361-A923-0E00AA77F47A}"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161252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DEA5A4-1235-4361-A923-0E00AA77F47A}"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78A75-C003-4452-A556-26342AB9E379}" type="slidenum">
              <a:rPr lang="en-US" smtClean="0"/>
              <a:t>‹#›</a:t>
            </a:fld>
            <a:endParaRPr lang="en-US"/>
          </a:p>
        </p:txBody>
      </p:sp>
    </p:spTree>
    <p:extLst>
      <p:ext uri="{BB962C8B-B14F-4D97-AF65-F5344CB8AC3E}">
        <p14:creationId xmlns:p14="http://schemas.microsoft.com/office/powerpoint/2010/main" val="56905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EA5A4-1235-4361-A923-0E00AA77F47A}" type="datetimeFigureOut">
              <a:rPr lang="en-US" smtClean="0"/>
              <a:t>3/7/2024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78A75-C003-4452-A556-26342AB9E379}" type="slidenum">
              <a:rPr lang="en-US" smtClean="0"/>
              <a:t>‹#›</a:t>
            </a:fld>
            <a:endParaRPr lang="en-US"/>
          </a:p>
        </p:txBody>
      </p:sp>
    </p:spTree>
    <p:extLst>
      <p:ext uri="{BB962C8B-B14F-4D97-AF65-F5344CB8AC3E}">
        <p14:creationId xmlns:p14="http://schemas.microsoft.com/office/powerpoint/2010/main" val="2308265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whitmand@fiu.edu" TargetMode="External"/><Relationship Id="rId2" Type="http://schemas.openxmlformats.org/officeDocument/2006/relationships/hyperlink" Target="mailto:paolivas@fiu.edu" TargetMode="External"/><Relationship Id="rId1" Type="http://schemas.openxmlformats.org/officeDocument/2006/relationships/slideLayout" Target="../slideLayouts/slideLayout2.xml"/><Relationship Id="rId5" Type="http://schemas.openxmlformats.org/officeDocument/2006/relationships/hyperlink" Target="mailto:rrego@fiu.edu" TargetMode="External"/><Relationship Id="rId4" Type="http://schemas.openxmlformats.org/officeDocument/2006/relationships/hyperlink" Target="mailto:mbalajib@fiu.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whitmand@fiu.edu" TargetMode="External"/><Relationship Id="rId2" Type="http://schemas.openxmlformats.org/officeDocument/2006/relationships/hyperlink" Target="mailto:swdowins@fiu.edu" TargetMode="External"/><Relationship Id="rId1" Type="http://schemas.openxmlformats.org/officeDocument/2006/relationships/slideLayout" Target="../slideLayouts/slideLayout2.xml"/><Relationship Id="rId5" Type="http://schemas.openxmlformats.org/officeDocument/2006/relationships/hyperlink" Target="mailto:zhup@fiu.edu" TargetMode="External"/><Relationship Id="rId4" Type="http://schemas.openxmlformats.org/officeDocument/2006/relationships/hyperlink" Target="mailto:hajian@fiu.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ase.fiu.edu/earth-environment/bs-in-geosciences/index.html" TargetMode="External"/><Relationship Id="rId2" Type="http://schemas.openxmlformats.org/officeDocument/2006/relationships/hyperlink" Target="mailto:whitmand@fi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D61D4C-B0B8-731B-D0B3-BF9472F0444F}"/>
              </a:ext>
            </a:extLst>
          </p:cNvPr>
          <p:cNvSpPr>
            <a:spLocks noGrp="1"/>
          </p:cNvSpPr>
          <p:nvPr>
            <p:ph type="title"/>
          </p:nvPr>
        </p:nvSpPr>
        <p:spPr/>
        <p:txBody>
          <a:bodyPr/>
          <a:lstStyle/>
          <a:p>
            <a:r>
              <a:rPr lang="en-US" dirty="0"/>
              <a:t>Geoscience BS Program Geoinformatics Major </a:t>
            </a:r>
          </a:p>
        </p:txBody>
      </p:sp>
      <p:sp>
        <p:nvSpPr>
          <p:cNvPr id="5" name="Content Placeholder 4">
            <a:extLst>
              <a:ext uri="{FF2B5EF4-FFF2-40B4-BE49-F238E27FC236}">
                <a16:creationId xmlns:a16="http://schemas.microsoft.com/office/drawing/2014/main" id="{5C48A05E-90A6-E354-1FAE-D68B6AB4FCB7}"/>
              </a:ext>
            </a:extLst>
          </p:cNvPr>
          <p:cNvSpPr>
            <a:spLocks noGrp="1"/>
          </p:cNvSpPr>
          <p:nvPr>
            <p:ph idx="1"/>
          </p:nvPr>
        </p:nvSpPr>
        <p:spPr/>
        <p:txBody>
          <a:bodyPr>
            <a:normAutofit/>
          </a:bodyPr>
          <a:lstStyle/>
          <a:p>
            <a:r>
              <a:rPr lang="en-US" dirty="0"/>
              <a:t>Provides mastery of both Earth science and data science</a:t>
            </a:r>
          </a:p>
          <a:p>
            <a:pPr lvl="1"/>
            <a:r>
              <a:rPr lang="en-US" dirty="0"/>
              <a:t>Combination that is sought after in the job market </a:t>
            </a:r>
          </a:p>
          <a:p>
            <a:pPr lvl="1"/>
            <a:r>
              <a:rPr lang="en-US" dirty="0"/>
              <a:t>Data Scientist is ranked # 2 in a listing of best jobs for America in 2021.</a:t>
            </a:r>
          </a:p>
          <a:p>
            <a:r>
              <a:rPr lang="en-US" dirty="0"/>
              <a:t>New major to Geoscience BS program includes </a:t>
            </a:r>
          </a:p>
          <a:p>
            <a:pPr lvl="1"/>
            <a:r>
              <a:rPr lang="en-US" dirty="0"/>
              <a:t>Rigorous lower division preparation in Mathematics, Physics and Chemistry</a:t>
            </a:r>
          </a:p>
          <a:p>
            <a:pPr lvl="1"/>
            <a:r>
              <a:rPr lang="en-US" dirty="0"/>
              <a:t>General upper division preparation in Earth history, hydrogeology, meteorology and physical oceanography</a:t>
            </a:r>
          </a:p>
          <a:p>
            <a:pPr lvl="1"/>
            <a:r>
              <a:rPr lang="en-US" dirty="0"/>
              <a:t>Specialized upper division courses in GIS, remote sensing, field measurement techniques, geophysics and computation</a:t>
            </a:r>
          </a:p>
        </p:txBody>
      </p:sp>
    </p:spTree>
    <p:extLst>
      <p:ext uri="{BB962C8B-B14F-4D97-AF65-F5344CB8AC3E}">
        <p14:creationId xmlns:p14="http://schemas.microsoft.com/office/powerpoint/2010/main" val="381120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5874-2B60-487F-B7A4-7398825CE62D}"/>
              </a:ext>
            </a:extLst>
          </p:cNvPr>
          <p:cNvSpPr>
            <a:spLocks noGrp="1"/>
          </p:cNvSpPr>
          <p:nvPr>
            <p:ph type="title"/>
          </p:nvPr>
        </p:nvSpPr>
        <p:spPr>
          <a:xfrm>
            <a:off x="289561" y="1"/>
            <a:ext cx="12298680" cy="889368"/>
          </a:xfrm>
        </p:spPr>
        <p:txBody>
          <a:bodyPr>
            <a:normAutofit/>
          </a:bodyPr>
          <a:lstStyle/>
          <a:p>
            <a:r>
              <a:rPr lang="en-US" sz="4000" dirty="0"/>
              <a:t>Geoscience: Major in Geoinformatics (Fall 2024)</a:t>
            </a:r>
          </a:p>
        </p:txBody>
      </p:sp>
      <p:graphicFrame>
        <p:nvGraphicFramePr>
          <p:cNvPr id="4" name="Table 3">
            <a:extLst>
              <a:ext uri="{FF2B5EF4-FFF2-40B4-BE49-F238E27FC236}">
                <a16:creationId xmlns:a16="http://schemas.microsoft.com/office/drawing/2014/main" id="{5E12CA58-DF80-4F8B-A2C9-1766D7493606}"/>
              </a:ext>
            </a:extLst>
          </p:cNvPr>
          <p:cNvGraphicFramePr>
            <a:graphicFrameLocks noGrp="1"/>
          </p:cNvGraphicFramePr>
          <p:nvPr>
            <p:extLst>
              <p:ext uri="{D42A27DB-BD31-4B8C-83A1-F6EECF244321}">
                <p14:modId xmlns:p14="http://schemas.microsoft.com/office/powerpoint/2010/main" val="2144243630"/>
              </p:ext>
            </p:extLst>
          </p:nvPr>
        </p:nvGraphicFramePr>
        <p:xfrm>
          <a:off x="22554" y="1325563"/>
          <a:ext cx="3624943" cy="3032760"/>
        </p:xfrm>
        <a:graphic>
          <a:graphicData uri="http://schemas.openxmlformats.org/drawingml/2006/table">
            <a:tbl>
              <a:tblPr firstRow="1" bandRow="1">
                <a:tableStyleId>{5C22544A-7EE6-4342-B048-85BDC9FD1C3A}</a:tableStyleId>
              </a:tblPr>
              <a:tblGrid>
                <a:gridCol w="3624943">
                  <a:extLst>
                    <a:ext uri="{9D8B030D-6E8A-4147-A177-3AD203B41FA5}">
                      <a16:colId xmlns:a16="http://schemas.microsoft.com/office/drawing/2014/main" val="1909046102"/>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Geoscience BS Lower Division Common Requirements (31 credits)</a:t>
                      </a:r>
                    </a:p>
                  </a:txBody>
                  <a:tcPr/>
                </a:tc>
                <a:extLst>
                  <a:ext uri="{0D108BD9-81ED-4DB2-BD59-A6C34878D82A}">
                    <a16:rowId xmlns:a16="http://schemas.microsoft.com/office/drawing/2014/main" val="2820312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Year Seminar (1) </a:t>
                      </a:r>
                      <a:r>
                        <a:rPr lang="en-US" dirty="0" err="1"/>
                        <a:t>f,s</a:t>
                      </a:r>
                      <a:endParaRPr lang="en-US" dirty="0"/>
                    </a:p>
                  </a:txBody>
                  <a:tcPr/>
                </a:tc>
                <a:extLst>
                  <a:ext uri="{0D108BD9-81ED-4DB2-BD59-A6C34878D82A}">
                    <a16:rowId xmlns:a16="http://schemas.microsoft.com/office/drawing/2014/main" val="2595103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ESC1000&amp;L or GLY1010&amp;L or GLY3039&amp;L (4) </a:t>
                      </a:r>
                      <a:r>
                        <a:rPr lang="en-US" dirty="0" err="1"/>
                        <a:t>f,s,ss</a:t>
                      </a:r>
                      <a:endParaRPr lang="en-US" dirty="0"/>
                    </a:p>
                  </a:txBody>
                  <a:tcPr/>
                </a:tc>
                <a:extLst>
                  <a:ext uri="{0D108BD9-81ED-4DB2-BD59-A6C34878D82A}">
                    <a16:rowId xmlns:a16="http://schemas.microsoft.com/office/drawing/2014/main" val="38329664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General Chem 1&amp;2 +Labs (8) </a:t>
                      </a:r>
                      <a:r>
                        <a:rPr lang="en-US" dirty="0" err="1"/>
                        <a:t>f,s,ss</a:t>
                      </a:r>
                      <a:endParaRPr lang="en-US" dirty="0"/>
                    </a:p>
                  </a:txBody>
                  <a:tcPr/>
                </a:tc>
                <a:extLst>
                  <a:ext uri="{0D108BD9-81ED-4DB2-BD59-A6C34878D82A}">
                    <a16:rowId xmlns:a16="http://schemas.microsoft.com/office/drawing/2014/main" val="2368764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General Physics 1&amp;2 +Labs (10), </a:t>
                      </a:r>
                      <a:r>
                        <a:rPr lang="en-US" dirty="0" err="1"/>
                        <a:t>f,s,ss</a:t>
                      </a:r>
                      <a:endParaRPr lang="en-US" dirty="0"/>
                    </a:p>
                  </a:txBody>
                  <a:tcPr/>
                </a:tc>
                <a:extLst>
                  <a:ext uri="{0D108BD9-81ED-4DB2-BD59-A6C34878D82A}">
                    <a16:rowId xmlns:a16="http://schemas.microsoft.com/office/drawing/2014/main" val="21433305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MAC 2311/2312 (4&amp;4)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Calculus 1 &amp; 2 (8), </a:t>
                      </a:r>
                      <a:r>
                        <a:rPr lang="en-US" dirty="0" err="1"/>
                        <a:t>f,s,ss</a:t>
                      </a:r>
                      <a:endParaRPr lang="en-US" dirty="0"/>
                    </a:p>
                  </a:txBody>
                  <a:tcPr/>
                </a:tc>
                <a:extLst>
                  <a:ext uri="{0D108BD9-81ED-4DB2-BD59-A6C34878D82A}">
                    <a16:rowId xmlns:a16="http://schemas.microsoft.com/office/drawing/2014/main" val="3444520072"/>
                  </a:ext>
                </a:extLst>
              </a:tr>
            </a:tbl>
          </a:graphicData>
        </a:graphic>
      </p:graphicFrame>
      <p:graphicFrame>
        <p:nvGraphicFramePr>
          <p:cNvPr id="5" name="Table 4">
            <a:extLst>
              <a:ext uri="{FF2B5EF4-FFF2-40B4-BE49-F238E27FC236}">
                <a16:creationId xmlns:a16="http://schemas.microsoft.com/office/drawing/2014/main" id="{D9AFB008-D83B-4343-AAD1-30D9DD6C7143}"/>
              </a:ext>
            </a:extLst>
          </p:cNvPr>
          <p:cNvGraphicFramePr>
            <a:graphicFrameLocks noGrp="1"/>
          </p:cNvGraphicFramePr>
          <p:nvPr>
            <p:extLst>
              <p:ext uri="{D42A27DB-BD31-4B8C-83A1-F6EECF244321}">
                <p14:modId xmlns:p14="http://schemas.microsoft.com/office/powerpoint/2010/main" val="98006332"/>
              </p:ext>
            </p:extLst>
          </p:nvPr>
        </p:nvGraphicFramePr>
        <p:xfrm>
          <a:off x="141402" y="4525277"/>
          <a:ext cx="3241248" cy="2194560"/>
        </p:xfrm>
        <a:graphic>
          <a:graphicData uri="http://schemas.openxmlformats.org/drawingml/2006/table">
            <a:tbl>
              <a:tblPr firstRow="1" bandRow="1">
                <a:tableStyleId>{00A15C55-8517-42AA-B614-E9B94910E393}</a:tableStyleId>
              </a:tblPr>
              <a:tblGrid>
                <a:gridCol w="3241248">
                  <a:extLst>
                    <a:ext uri="{9D8B030D-6E8A-4147-A177-3AD203B41FA5}">
                      <a16:colId xmlns:a16="http://schemas.microsoft.com/office/drawing/2014/main" val="175277517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Geoinformatics Additional Lower Division  (3)</a:t>
                      </a:r>
                    </a:p>
                  </a:txBody>
                  <a:tcPr/>
                </a:tc>
                <a:extLst>
                  <a:ext uri="{0D108BD9-81ED-4DB2-BD59-A6C34878D82A}">
                    <a16:rowId xmlns:a16="http://schemas.microsoft.com/office/drawing/2014/main" val="38016222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Statistics:</a:t>
                      </a:r>
                      <a:r>
                        <a:rPr lang="en-US" baseline="0" dirty="0"/>
                        <a:t> STA 2023 or STA 2122 or STA 3111 (3) </a:t>
                      </a:r>
                      <a:r>
                        <a:rPr lang="en-US" baseline="0" dirty="0" err="1"/>
                        <a:t>f,s,ss</a:t>
                      </a:r>
                      <a:endParaRPr lang="en-US" baseline="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i="1" dirty="0"/>
                        <a:t>(</a:t>
                      </a:r>
                      <a:r>
                        <a:rPr lang="en-US" i="1"/>
                        <a:t>proposed substitutes) </a:t>
                      </a:r>
                      <a:r>
                        <a:rPr lang="en-US" i="1" dirty="0"/>
                        <a:t>Or</a:t>
                      </a:r>
                    </a:p>
                  </a:txBody>
                  <a:tcPr/>
                </a:tc>
                <a:extLst>
                  <a:ext uri="{0D108BD9-81ED-4DB2-BD59-A6C34878D82A}">
                    <a16:rowId xmlns:a16="http://schemas.microsoft.com/office/drawing/2014/main" val="33234033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Adv Math: MAC 2313 or MAP 2302 or MAS 3105</a:t>
                      </a:r>
                    </a:p>
                  </a:txBody>
                  <a:tcPr/>
                </a:tc>
                <a:extLst>
                  <a:ext uri="{0D108BD9-81ED-4DB2-BD59-A6C34878D82A}">
                    <a16:rowId xmlns:a16="http://schemas.microsoft.com/office/drawing/2014/main" val="582291594"/>
                  </a:ext>
                </a:extLst>
              </a:tr>
            </a:tbl>
          </a:graphicData>
        </a:graphic>
      </p:graphicFrame>
      <p:graphicFrame>
        <p:nvGraphicFramePr>
          <p:cNvPr id="13" name="Table 3">
            <a:extLst>
              <a:ext uri="{FF2B5EF4-FFF2-40B4-BE49-F238E27FC236}">
                <a16:creationId xmlns:a16="http://schemas.microsoft.com/office/drawing/2014/main" id="{008C6409-990E-4DED-AD5C-CC75903747D8}"/>
              </a:ext>
            </a:extLst>
          </p:cNvPr>
          <p:cNvGraphicFramePr>
            <a:graphicFrameLocks noGrp="1"/>
          </p:cNvGraphicFramePr>
          <p:nvPr>
            <p:extLst>
              <p:ext uri="{D42A27DB-BD31-4B8C-83A1-F6EECF244321}">
                <p14:modId xmlns:p14="http://schemas.microsoft.com/office/powerpoint/2010/main" val="2908332700"/>
              </p:ext>
            </p:extLst>
          </p:nvPr>
        </p:nvGraphicFramePr>
        <p:xfrm>
          <a:off x="7129740" y="1353968"/>
          <a:ext cx="5059677" cy="1010278"/>
        </p:xfrm>
        <a:graphic>
          <a:graphicData uri="http://schemas.openxmlformats.org/drawingml/2006/table">
            <a:tbl>
              <a:tblPr firstRow="1" bandRow="1">
                <a:tableStyleId>{21E4AEA4-8DFA-4A89-87EB-49C32662AFE0}</a:tableStyleId>
              </a:tblPr>
              <a:tblGrid>
                <a:gridCol w="5059677">
                  <a:extLst>
                    <a:ext uri="{9D8B030D-6E8A-4147-A177-3AD203B41FA5}">
                      <a16:colId xmlns:a16="http://schemas.microsoft.com/office/drawing/2014/main" val="1909046102"/>
                    </a:ext>
                  </a:extLst>
                </a:gridCol>
              </a:tblGrid>
              <a:tr h="2945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a:t>
                      </a:r>
                      <a:r>
                        <a:rPr lang="en-US" baseline="0" dirty="0"/>
                        <a:t> </a:t>
                      </a:r>
                      <a:r>
                        <a:rPr lang="en-US" dirty="0"/>
                        <a:t>Required for Major (7 credits)</a:t>
                      </a:r>
                    </a:p>
                  </a:txBody>
                  <a:tcPr/>
                </a:tc>
                <a:extLst>
                  <a:ext uri="{0D108BD9-81ED-4DB2-BD59-A6C34878D82A}">
                    <a16:rowId xmlns:a16="http://schemas.microsoft.com/office/drawing/2014/main" val="282031245"/>
                  </a:ext>
                </a:extLst>
              </a:tr>
              <a:tr h="6445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GIS 3043C, Introduction to GIS (4) </a:t>
                      </a:r>
                      <a:r>
                        <a:rPr lang="en-US" b="0" dirty="0" err="1"/>
                        <a:t>f,s</a:t>
                      </a:r>
                      <a:endParaRPr lang="en-US"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GLY 3754, Remote Sensing Earth </a:t>
                      </a:r>
                      <a:r>
                        <a:rPr lang="en-US" dirty="0" err="1"/>
                        <a:t>Sci</a:t>
                      </a:r>
                      <a:r>
                        <a:rPr lang="en-US" dirty="0"/>
                        <a:t> (3) s</a:t>
                      </a:r>
                      <a:endParaRPr lang="en-US" b="0" dirty="0"/>
                    </a:p>
                  </a:txBody>
                  <a:tcPr/>
                </a:tc>
                <a:extLst>
                  <a:ext uri="{0D108BD9-81ED-4DB2-BD59-A6C34878D82A}">
                    <a16:rowId xmlns:a16="http://schemas.microsoft.com/office/drawing/2014/main" val="1465674689"/>
                  </a:ext>
                </a:extLst>
              </a:tr>
            </a:tbl>
          </a:graphicData>
        </a:graphic>
      </p:graphicFrame>
      <p:graphicFrame>
        <p:nvGraphicFramePr>
          <p:cNvPr id="3" name="Table 2">
            <a:extLst>
              <a:ext uri="{FF2B5EF4-FFF2-40B4-BE49-F238E27FC236}">
                <a16:creationId xmlns:a16="http://schemas.microsoft.com/office/drawing/2014/main" id="{796E7C55-BB9C-44AB-A3EF-292A5D3407BD}"/>
              </a:ext>
            </a:extLst>
          </p:cNvPr>
          <p:cNvGraphicFramePr>
            <a:graphicFrameLocks noGrp="1"/>
          </p:cNvGraphicFramePr>
          <p:nvPr>
            <p:extLst>
              <p:ext uri="{D42A27DB-BD31-4B8C-83A1-F6EECF244321}">
                <p14:modId xmlns:p14="http://schemas.microsoft.com/office/powerpoint/2010/main" val="1023490250"/>
              </p:ext>
            </p:extLst>
          </p:nvPr>
        </p:nvGraphicFramePr>
        <p:xfrm>
          <a:off x="7139167" y="2419770"/>
          <a:ext cx="5059677" cy="2219960"/>
        </p:xfrm>
        <a:graphic>
          <a:graphicData uri="http://schemas.openxmlformats.org/drawingml/2006/table">
            <a:tbl>
              <a:tblPr firstRow="1" bandRow="1">
                <a:tableStyleId>{21E4AEA4-8DFA-4A89-87EB-49C32662AFE0}</a:tableStyleId>
              </a:tblPr>
              <a:tblGrid>
                <a:gridCol w="5059677">
                  <a:extLst>
                    <a:ext uri="{9D8B030D-6E8A-4147-A177-3AD203B41FA5}">
                      <a16:colId xmlns:a16="http://schemas.microsoft.com/office/drawing/2014/main" val="2045187827"/>
                    </a:ext>
                  </a:extLst>
                </a:gridCol>
              </a:tblGrid>
              <a:tr h="3372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Core Courses Pick 3 from list below: (9 credits)</a:t>
                      </a:r>
                    </a:p>
                  </a:txBody>
                  <a:tcPr/>
                </a:tc>
                <a:extLst>
                  <a:ext uri="{0D108BD9-81ED-4DB2-BD59-A6C34878D82A}">
                    <a16:rowId xmlns:a16="http://schemas.microsoft.com/office/drawing/2014/main" val="26593773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GIS 4119 Building Geodatabases  (3) f-e</a:t>
                      </a:r>
                    </a:p>
                  </a:txBody>
                  <a:tcPr/>
                </a:tc>
                <a:extLst>
                  <a:ext uri="{0D108BD9-81ED-4DB2-BD59-A6C34878D82A}">
                    <a16:rowId xmlns:a16="http://schemas.microsoft.com/office/drawing/2014/main" val="1860377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GLY 4450, Exploration Geophysics (3) f-e</a:t>
                      </a:r>
                    </a:p>
                  </a:txBody>
                  <a:tcPr/>
                </a:tc>
                <a:extLst>
                  <a:ext uri="{0D108BD9-81ED-4DB2-BD59-A6C34878D82A}">
                    <a16:rowId xmlns:a16="http://schemas.microsoft.com/office/drawing/2014/main" val="353242207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GIS 4390, Adv Spatial Analysis (3) f-o</a:t>
                      </a:r>
                    </a:p>
                  </a:txBody>
                  <a:tcPr/>
                </a:tc>
                <a:extLst>
                  <a:ext uri="{0D108BD9-81ED-4DB2-BD59-A6C34878D82A}">
                    <a16:rowId xmlns:a16="http://schemas.microsoft.com/office/drawing/2014/main" val="91192818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MET 4750, Tech Earth System Modeling (3)</a:t>
                      </a:r>
                      <a:r>
                        <a:rPr lang="en-US" baseline="0" dirty="0"/>
                        <a:t> s</a:t>
                      </a:r>
                      <a:r>
                        <a:rPr lang="en-US" dirty="0"/>
                        <a:t>-e</a:t>
                      </a:r>
                    </a:p>
                  </a:txBody>
                  <a:tcPr/>
                </a:tc>
                <a:extLst>
                  <a:ext uri="{0D108BD9-81ED-4DB2-BD59-A6C34878D82A}">
                    <a16:rowId xmlns:a16="http://schemas.microsoft.com/office/drawing/2014/main" val="304947381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MET 4410, Remote Sensing in Meteorology (3) f-o</a:t>
                      </a:r>
                    </a:p>
                  </a:txBody>
                  <a:tcPr/>
                </a:tc>
                <a:extLst>
                  <a:ext uri="{0D108BD9-81ED-4DB2-BD59-A6C34878D82A}">
                    <a16:rowId xmlns:a16="http://schemas.microsoft.com/office/drawing/2014/main" val="1913670495"/>
                  </a:ext>
                </a:extLst>
              </a:tr>
            </a:tbl>
          </a:graphicData>
        </a:graphic>
      </p:graphicFrame>
      <p:graphicFrame>
        <p:nvGraphicFramePr>
          <p:cNvPr id="6" name="Table 5">
            <a:extLst>
              <a:ext uri="{FF2B5EF4-FFF2-40B4-BE49-F238E27FC236}">
                <a16:creationId xmlns:a16="http://schemas.microsoft.com/office/drawing/2014/main" id="{72E00592-F8F8-4FAF-A1D9-BECF20227A8B}"/>
              </a:ext>
            </a:extLst>
          </p:cNvPr>
          <p:cNvGraphicFramePr>
            <a:graphicFrameLocks noGrp="1"/>
          </p:cNvGraphicFramePr>
          <p:nvPr>
            <p:extLst>
              <p:ext uri="{D42A27DB-BD31-4B8C-83A1-F6EECF244321}">
                <p14:modId xmlns:p14="http://schemas.microsoft.com/office/powerpoint/2010/main" val="46250997"/>
              </p:ext>
            </p:extLst>
          </p:nvPr>
        </p:nvGraphicFramePr>
        <p:xfrm>
          <a:off x="7148597" y="4696294"/>
          <a:ext cx="5059677" cy="1010920"/>
        </p:xfrm>
        <a:graphic>
          <a:graphicData uri="http://schemas.openxmlformats.org/drawingml/2006/table">
            <a:tbl>
              <a:tblPr firstRow="1" bandRow="1">
                <a:tableStyleId>{21E4AEA4-8DFA-4A89-87EB-49C32662AFE0}</a:tableStyleId>
              </a:tblPr>
              <a:tblGrid>
                <a:gridCol w="5059677">
                  <a:extLst>
                    <a:ext uri="{9D8B030D-6E8A-4147-A177-3AD203B41FA5}">
                      <a16:colId xmlns:a16="http://schemas.microsoft.com/office/drawing/2014/main" val="204518782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Field Methods Pick 1 from list below (3 credits)</a:t>
                      </a:r>
                    </a:p>
                  </a:txBody>
                  <a:tcPr/>
                </a:tc>
                <a:extLst>
                  <a:ext uri="{0D108BD9-81ED-4DB2-BD59-A6C34878D82A}">
                    <a16:rowId xmlns:a16="http://schemas.microsoft.com/office/drawing/2014/main" val="26593773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GIS 4303, Geospatial Measurement Tech (3) s-e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GLY 3881, Environmental </a:t>
                      </a:r>
                      <a:r>
                        <a:rPr lang="en-US" sz="1800" dirty="0" err="1"/>
                        <a:t>Geol</a:t>
                      </a:r>
                      <a:r>
                        <a:rPr lang="en-US" sz="1800" dirty="0"/>
                        <a:t> Field Methods (3) s-o</a:t>
                      </a:r>
                    </a:p>
                  </a:txBody>
                  <a:tcPr/>
                </a:tc>
                <a:extLst>
                  <a:ext uri="{0D108BD9-81ED-4DB2-BD59-A6C34878D82A}">
                    <a16:rowId xmlns:a16="http://schemas.microsoft.com/office/drawing/2014/main" val="3813531101"/>
                  </a:ext>
                </a:extLst>
              </a:tr>
            </a:tbl>
          </a:graphicData>
        </a:graphic>
      </p:graphicFrame>
      <p:graphicFrame>
        <p:nvGraphicFramePr>
          <p:cNvPr id="15" name="Table 14">
            <a:extLst>
              <a:ext uri="{FF2B5EF4-FFF2-40B4-BE49-F238E27FC236}">
                <a16:creationId xmlns:a16="http://schemas.microsoft.com/office/drawing/2014/main" id="{25B07FA8-8215-4BD5-9AC2-90082BB7CC82}"/>
              </a:ext>
            </a:extLst>
          </p:cNvPr>
          <p:cNvGraphicFramePr>
            <a:graphicFrameLocks noGrp="1"/>
          </p:cNvGraphicFramePr>
          <p:nvPr>
            <p:extLst>
              <p:ext uri="{D42A27DB-BD31-4B8C-83A1-F6EECF244321}">
                <p14:modId xmlns:p14="http://schemas.microsoft.com/office/powerpoint/2010/main" val="570720042"/>
              </p:ext>
            </p:extLst>
          </p:nvPr>
        </p:nvGraphicFramePr>
        <p:xfrm>
          <a:off x="7158022" y="5717572"/>
          <a:ext cx="5059677" cy="1010920"/>
        </p:xfrm>
        <a:graphic>
          <a:graphicData uri="http://schemas.openxmlformats.org/drawingml/2006/table">
            <a:tbl>
              <a:tblPr firstRow="1" bandRow="1">
                <a:tableStyleId>{21E4AEA4-8DFA-4A89-87EB-49C32662AFE0}</a:tableStyleId>
              </a:tblPr>
              <a:tblGrid>
                <a:gridCol w="5059677">
                  <a:extLst>
                    <a:ext uri="{9D8B030D-6E8A-4147-A177-3AD203B41FA5}">
                      <a16:colId xmlns:a16="http://schemas.microsoft.com/office/drawing/2014/main" val="204518782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Pick 2 Elective courses (6 credits)</a:t>
                      </a:r>
                    </a:p>
                  </a:txBody>
                  <a:tcPr/>
                </a:tc>
                <a:extLst>
                  <a:ext uri="{0D108BD9-81ED-4DB2-BD59-A6C34878D82A}">
                    <a16:rowId xmlns:a16="http://schemas.microsoft.com/office/drawing/2014/main" val="26593773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Select two 3000/4000 level EVR GIS, GLY, MET course</a:t>
                      </a:r>
                    </a:p>
                  </a:txBody>
                  <a:tcPr/>
                </a:tc>
                <a:extLst>
                  <a:ext uri="{0D108BD9-81ED-4DB2-BD59-A6C34878D82A}">
                    <a16:rowId xmlns:a16="http://schemas.microsoft.com/office/drawing/2014/main" val="4221066579"/>
                  </a:ext>
                </a:extLst>
              </a:tr>
            </a:tbl>
          </a:graphicData>
        </a:graphic>
      </p:graphicFrame>
      <p:graphicFrame>
        <p:nvGraphicFramePr>
          <p:cNvPr id="16" name="Table 3">
            <a:extLst>
              <a:ext uri="{FF2B5EF4-FFF2-40B4-BE49-F238E27FC236}">
                <a16:creationId xmlns:a16="http://schemas.microsoft.com/office/drawing/2014/main" id="{008C6409-990E-4DED-AD5C-CC75903747D8}"/>
              </a:ext>
            </a:extLst>
          </p:cNvPr>
          <p:cNvGraphicFramePr>
            <a:graphicFrameLocks noGrp="1"/>
          </p:cNvGraphicFramePr>
          <p:nvPr>
            <p:extLst>
              <p:ext uri="{D42A27DB-BD31-4B8C-83A1-F6EECF244321}">
                <p14:modId xmlns:p14="http://schemas.microsoft.com/office/powerpoint/2010/main" val="470292364"/>
              </p:ext>
            </p:extLst>
          </p:nvPr>
        </p:nvGraphicFramePr>
        <p:xfrm>
          <a:off x="7139166" y="951737"/>
          <a:ext cx="5059677" cy="365760"/>
        </p:xfrm>
        <a:graphic>
          <a:graphicData uri="http://schemas.openxmlformats.org/drawingml/2006/table">
            <a:tbl>
              <a:tblPr firstRow="1" bandRow="1">
                <a:tableStyleId>{21E4AEA4-8DFA-4A89-87EB-49C32662AFE0}</a:tableStyleId>
              </a:tblPr>
              <a:tblGrid>
                <a:gridCol w="5059677">
                  <a:extLst>
                    <a:ext uri="{9D8B030D-6E8A-4147-A177-3AD203B41FA5}">
                      <a16:colId xmlns:a16="http://schemas.microsoft.com/office/drawing/2014/main" val="1909046102"/>
                    </a:ext>
                  </a:extLst>
                </a:gridCol>
              </a:tblGrid>
              <a:tr h="2462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Geoinformatics </a:t>
                      </a:r>
                      <a:r>
                        <a:rPr lang="en-US" baseline="0" dirty="0"/>
                        <a:t>Upper Division Program (25 credits)</a:t>
                      </a:r>
                      <a:endParaRPr lang="en-US" dirty="0"/>
                    </a:p>
                  </a:txBody>
                  <a:tcPr/>
                </a:tc>
                <a:extLst>
                  <a:ext uri="{0D108BD9-81ED-4DB2-BD59-A6C34878D82A}">
                    <a16:rowId xmlns:a16="http://schemas.microsoft.com/office/drawing/2014/main" val="282031245"/>
                  </a:ext>
                </a:extLst>
              </a:tr>
            </a:tbl>
          </a:graphicData>
        </a:graphic>
      </p:graphicFrame>
      <p:graphicFrame>
        <p:nvGraphicFramePr>
          <p:cNvPr id="17" name="Table 3">
            <a:extLst>
              <a:ext uri="{FF2B5EF4-FFF2-40B4-BE49-F238E27FC236}">
                <a16:creationId xmlns:a16="http://schemas.microsoft.com/office/drawing/2014/main" id="{F25DD0AD-D603-4BAC-AF3D-F4BAF9104C3F}"/>
              </a:ext>
            </a:extLst>
          </p:cNvPr>
          <p:cNvGraphicFramePr>
            <a:graphicFrameLocks noGrp="1"/>
          </p:cNvGraphicFramePr>
          <p:nvPr>
            <p:extLst>
              <p:ext uri="{D42A27DB-BD31-4B8C-83A1-F6EECF244321}">
                <p14:modId xmlns:p14="http://schemas.microsoft.com/office/powerpoint/2010/main" val="4286711937"/>
              </p:ext>
            </p:extLst>
          </p:nvPr>
        </p:nvGraphicFramePr>
        <p:xfrm>
          <a:off x="3639377" y="1330562"/>
          <a:ext cx="3505200" cy="303784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909046102"/>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Geoscience BS Upper Division Common Requirements (13 credits)</a:t>
                      </a:r>
                    </a:p>
                  </a:txBody>
                  <a:tcPr/>
                </a:tc>
                <a:extLst>
                  <a:ext uri="{0D108BD9-81ED-4DB2-BD59-A6C34878D82A}">
                    <a16:rowId xmlns:a16="http://schemas.microsoft.com/office/drawing/2014/main" val="28203124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GLY3112 Earth Through Time (3) s</a:t>
                      </a:r>
                    </a:p>
                  </a:txBody>
                  <a:tcPr/>
                </a:tc>
                <a:extLst>
                  <a:ext uri="{0D108BD9-81ED-4DB2-BD59-A6C34878D82A}">
                    <a16:rowId xmlns:a16="http://schemas.microsoft.com/office/drawing/2014/main" val="259510335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GLY4822 Hydrogeology (3) s</a:t>
                      </a:r>
                    </a:p>
                  </a:txBody>
                  <a:tcPr/>
                </a:tc>
                <a:extLst>
                  <a:ext uri="{0D108BD9-81ED-4DB2-BD59-A6C34878D82A}">
                    <a16:rowId xmlns:a16="http://schemas.microsoft.com/office/drawing/2014/main" val="383296641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OCP 3002 Phys Oceanography (3)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 (MMC), s (online)</a:t>
                      </a:r>
                    </a:p>
                  </a:txBody>
                  <a:tcPr/>
                </a:tc>
                <a:extLst>
                  <a:ext uri="{0D108BD9-81ED-4DB2-BD59-A6C34878D82A}">
                    <a16:rowId xmlns:a16="http://schemas.microsoft.com/office/drawing/2014/main" val="23687643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MET 3003 Meteorology (3)</a:t>
                      </a:r>
                      <a:r>
                        <a:rPr lang="en-US" baseline="0" dirty="0"/>
                        <a:t> f</a:t>
                      </a:r>
                      <a:endParaRPr lang="en-US" dirty="0"/>
                    </a:p>
                  </a:txBody>
                  <a:tcPr/>
                </a:tc>
                <a:extLst>
                  <a:ext uri="{0D108BD9-81ED-4DB2-BD59-A6C34878D82A}">
                    <a16:rowId xmlns:a16="http://schemas.microsoft.com/office/drawing/2014/main" val="214333051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ISC 4935 Senior Seminar (1) </a:t>
                      </a:r>
                      <a:r>
                        <a:rPr lang="en-US" dirty="0" err="1"/>
                        <a:t>f,s</a:t>
                      </a:r>
                      <a:endParaRPr lang="en-US" dirty="0"/>
                    </a:p>
                  </a:txBody>
                  <a:tcPr/>
                </a:tc>
                <a:extLst>
                  <a:ext uri="{0D108BD9-81ED-4DB2-BD59-A6C34878D82A}">
                    <a16:rowId xmlns:a16="http://schemas.microsoft.com/office/drawing/2014/main" val="3444520072"/>
                  </a:ext>
                </a:extLst>
              </a:tr>
            </a:tbl>
          </a:graphicData>
        </a:graphic>
      </p:graphicFrame>
      <p:sp>
        <p:nvSpPr>
          <p:cNvPr id="7" name="TextBox 6">
            <a:extLst>
              <a:ext uri="{FF2B5EF4-FFF2-40B4-BE49-F238E27FC236}">
                <a16:creationId xmlns:a16="http://schemas.microsoft.com/office/drawing/2014/main" id="{573748FD-97D3-E23E-98A4-505110329F71}"/>
              </a:ext>
            </a:extLst>
          </p:cNvPr>
          <p:cNvSpPr txBox="1"/>
          <p:nvPr/>
        </p:nvSpPr>
        <p:spPr>
          <a:xfrm>
            <a:off x="3420988" y="4903867"/>
            <a:ext cx="3941977" cy="2031325"/>
          </a:xfrm>
          <a:prstGeom prst="rect">
            <a:avLst/>
          </a:prstGeom>
          <a:noFill/>
        </p:spPr>
        <p:txBody>
          <a:bodyPr wrap="square" rtlCol="0">
            <a:spAutoFit/>
          </a:bodyPr>
          <a:lstStyle/>
          <a:p>
            <a:r>
              <a:rPr lang="en-US" dirty="0"/>
              <a:t>Semester scheduling codes:</a:t>
            </a:r>
          </a:p>
          <a:p>
            <a:pPr marL="285750" indent="-285750">
              <a:buFont typeface="Arial" panose="020B0604020202020204" pitchFamily="34" charset="0"/>
              <a:buChar char="•"/>
            </a:pPr>
            <a:r>
              <a:rPr lang="en-US" dirty="0"/>
              <a:t>f: Fall, s: Spring, ss: summer session</a:t>
            </a:r>
          </a:p>
          <a:p>
            <a:pPr marL="285750" indent="-285750">
              <a:buFont typeface="Arial" panose="020B0604020202020204" pitchFamily="34" charset="0"/>
              <a:buChar char="•"/>
            </a:pPr>
            <a:r>
              <a:rPr lang="en-US" dirty="0"/>
              <a:t>f-o: Fall odd years (2023, 2025)</a:t>
            </a:r>
          </a:p>
          <a:p>
            <a:pPr marL="285750" indent="-285750">
              <a:buFont typeface="Arial" panose="020B0604020202020204" pitchFamily="34" charset="0"/>
              <a:buChar char="•"/>
            </a:pPr>
            <a:r>
              <a:rPr lang="en-US" dirty="0"/>
              <a:t>f-e: Fall even year (2024,2026)</a:t>
            </a:r>
          </a:p>
          <a:p>
            <a:pPr marL="285750" indent="-285750">
              <a:buFont typeface="Arial" panose="020B0604020202020204" pitchFamily="34" charset="0"/>
              <a:buChar char="•"/>
            </a:pPr>
            <a:r>
              <a:rPr lang="en-US" dirty="0"/>
              <a:t>s-e: Spring even years (2024,2026) </a:t>
            </a:r>
          </a:p>
          <a:p>
            <a:pPr marL="285750" indent="-285750">
              <a:buFont typeface="Arial" panose="020B0604020202020204" pitchFamily="34" charset="0"/>
              <a:buChar char="•"/>
            </a:pPr>
            <a:r>
              <a:rPr lang="en-US" dirty="0"/>
              <a:t>s-o: Spring odd years (2023,2025)</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67298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C8EAC-174B-343B-AB16-544FE7F8DB27}"/>
              </a:ext>
            </a:extLst>
          </p:cNvPr>
          <p:cNvSpPr>
            <a:spLocks noGrp="1"/>
          </p:cNvSpPr>
          <p:nvPr>
            <p:ph type="title"/>
          </p:nvPr>
        </p:nvSpPr>
        <p:spPr>
          <a:xfrm>
            <a:off x="838200" y="365126"/>
            <a:ext cx="10515600" cy="964054"/>
          </a:xfrm>
        </p:spPr>
        <p:txBody>
          <a:bodyPr>
            <a:normAutofit fontScale="90000"/>
          </a:bodyPr>
          <a:lstStyle/>
          <a:p>
            <a:r>
              <a:rPr lang="en-US" dirty="0"/>
              <a:t>Upper Division Geoinformatics Courses Descriptions</a:t>
            </a:r>
          </a:p>
        </p:txBody>
      </p:sp>
      <p:sp>
        <p:nvSpPr>
          <p:cNvPr id="3" name="Content Placeholder 2">
            <a:extLst>
              <a:ext uri="{FF2B5EF4-FFF2-40B4-BE49-F238E27FC236}">
                <a16:creationId xmlns:a16="http://schemas.microsoft.com/office/drawing/2014/main" id="{90557F89-3E45-76C6-D4CF-D7507A0DA5AE}"/>
              </a:ext>
            </a:extLst>
          </p:cNvPr>
          <p:cNvSpPr>
            <a:spLocks noGrp="1"/>
          </p:cNvSpPr>
          <p:nvPr>
            <p:ph idx="1"/>
          </p:nvPr>
        </p:nvSpPr>
        <p:spPr>
          <a:xfrm>
            <a:off x="838200" y="1489435"/>
            <a:ext cx="10515600" cy="4687528"/>
          </a:xfrm>
        </p:spPr>
        <p:txBody>
          <a:bodyPr>
            <a:normAutofit fontScale="92500" lnSpcReduction="20000"/>
          </a:bodyPr>
          <a:lstStyle/>
          <a:p>
            <a:r>
              <a:rPr lang="en-US" sz="2400" dirty="0"/>
              <a:t>GIS 3043C (4)</a:t>
            </a:r>
          </a:p>
          <a:p>
            <a:pPr lvl="1"/>
            <a:r>
              <a:rPr lang="fi-FI" sz="1600" dirty="0"/>
              <a:t>Instructors: Paulo Olivas </a:t>
            </a:r>
            <a:r>
              <a:rPr lang="fi-FI" sz="1600" dirty="0">
                <a:hlinkClick r:id="rId2"/>
              </a:rPr>
              <a:t>paolivas@fiu.edu</a:t>
            </a:r>
            <a:r>
              <a:rPr lang="fi-FI" sz="1600" dirty="0"/>
              <a:t>, Dean Whitman </a:t>
            </a:r>
            <a:r>
              <a:rPr lang="fi-FI" sz="1600" dirty="0">
                <a:hlinkClick r:id="rId3"/>
              </a:rPr>
              <a:t>whitmand@fiu.edu</a:t>
            </a:r>
            <a:r>
              <a:rPr lang="fi-FI" sz="1600" dirty="0"/>
              <a:t>  ; Fall and Spring Semesters. </a:t>
            </a:r>
          </a:p>
          <a:p>
            <a:pPr lvl="1"/>
            <a:r>
              <a:rPr lang="en-US" sz="1600" dirty="0"/>
              <a:t>Introduction to GIS concepts and specialized software. Topics include: cartographic basics, spatial datasets, attributes, map production, spatial statistics and analysis, and obtaining GIS data </a:t>
            </a:r>
          </a:p>
          <a:p>
            <a:r>
              <a:rPr lang="en-US" sz="2400" dirty="0"/>
              <a:t>GLY 3754 (3) Remote Sensing in Earth Science</a:t>
            </a:r>
          </a:p>
          <a:p>
            <a:pPr lvl="1"/>
            <a:r>
              <a:rPr lang="fi-FI" sz="1600" dirty="0"/>
              <a:t>Instructor: </a:t>
            </a:r>
            <a:r>
              <a:rPr lang="en-US" sz="1600" dirty="0"/>
              <a:t>Maruthi Sridhar Balaji Bhaskar </a:t>
            </a:r>
            <a:r>
              <a:rPr lang="en-US" sz="1600" dirty="0">
                <a:hlinkClick r:id="rId4"/>
              </a:rPr>
              <a:t>mbalajib@fiu.edu</a:t>
            </a:r>
            <a:r>
              <a:rPr lang="en-US" sz="1600" dirty="0"/>
              <a:t> ; Spring semester</a:t>
            </a:r>
          </a:p>
          <a:p>
            <a:pPr lvl="1"/>
            <a:r>
              <a:rPr lang="en-US" sz="1600" dirty="0"/>
              <a:t>Remote sensing methods for the exploration and investigation of geologic processes and earth resources; </a:t>
            </a:r>
            <a:r>
              <a:rPr lang="en-US" sz="1600" dirty="0" err="1"/>
              <a:t>airphoto</a:t>
            </a:r>
            <a:r>
              <a:rPr lang="en-US" sz="1600" dirty="0"/>
              <a:t> interpretation, processing and analysis of multi-band digital satellite imagery</a:t>
            </a:r>
          </a:p>
          <a:p>
            <a:r>
              <a:rPr lang="en-US" sz="2400" dirty="0"/>
              <a:t>GLY 3881 (3) Environmental Geology Field Methods</a:t>
            </a:r>
          </a:p>
          <a:p>
            <a:pPr lvl="1"/>
            <a:r>
              <a:rPr lang="fi-FI" sz="1600" dirty="0"/>
              <a:t>Instructor: </a:t>
            </a:r>
            <a:r>
              <a:rPr lang="en-US" sz="1600" dirty="0"/>
              <a:t>Rodolfo Rego </a:t>
            </a:r>
            <a:r>
              <a:rPr lang="en-US" sz="1600" dirty="0">
                <a:hlinkClick r:id="rId5"/>
              </a:rPr>
              <a:t>rrego@fiu.edu</a:t>
            </a:r>
            <a:r>
              <a:rPr lang="en-US" sz="1600" dirty="0"/>
              <a:t> ; Spring odd years</a:t>
            </a:r>
          </a:p>
          <a:p>
            <a:pPr lvl="1"/>
            <a:r>
              <a:rPr lang="en-US" sz="1600" dirty="0"/>
              <a:t>Introduction to commonly used field methods in environmental geology including site evaluation, bore-hole geophysical and hydrogeological techniques, and topographic map skills. Prerequisites: ESC 1000 or EVR 1001 or GLY 1010 or GLY 3039 </a:t>
            </a:r>
          </a:p>
          <a:p>
            <a:r>
              <a:rPr lang="en-US" sz="2400" dirty="0"/>
              <a:t>GIS 4119 (3) Building Geodatabases and Geoprocessing Tools for Earth and Environmental Data</a:t>
            </a:r>
          </a:p>
          <a:p>
            <a:pPr lvl="1"/>
            <a:r>
              <a:rPr lang="fi-FI" sz="1600" dirty="0"/>
              <a:t>Instructor: </a:t>
            </a:r>
            <a:r>
              <a:rPr lang="en-US" sz="1600" dirty="0"/>
              <a:t>Maruthi Sridhar Balaji Bhaskar </a:t>
            </a:r>
            <a:r>
              <a:rPr lang="en-US" sz="1600" dirty="0">
                <a:hlinkClick r:id="rId4"/>
              </a:rPr>
              <a:t>mbalajib@fiu.edu</a:t>
            </a:r>
            <a:r>
              <a:rPr lang="en-US" sz="1600" dirty="0"/>
              <a:t> ; Fall even years</a:t>
            </a:r>
          </a:p>
          <a:p>
            <a:pPr lvl="1"/>
            <a:r>
              <a:rPr lang="en-US" sz="1600" dirty="0"/>
              <a:t>An advanced course in the import and design of geospatial data in ArcGIS including the use and creation of geoprocessing tools with the Model Builder and Python scripting. Metadata and documentation. Prerequisite: </a:t>
            </a:r>
            <a:r>
              <a:rPr lang="en-US" sz="1600" dirty="0">
                <a:highlight>
                  <a:srgbClr val="FFFF00"/>
                </a:highlight>
              </a:rPr>
              <a:t>GIS 3043 </a:t>
            </a:r>
            <a:r>
              <a:rPr lang="en-US" sz="1600" dirty="0"/>
              <a:t>or other introductory course in GIS</a:t>
            </a:r>
          </a:p>
          <a:p>
            <a:endParaRPr lang="en-US" sz="2400" dirty="0"/>
          </a:p>
        </p:txBody>
      </p:sp>
    </p:spTree>
    <p:extLst>
      <p:ext uri="{BB962C8B-B14F-4D97-AF65-F5344CB8AC3E}">
        <p14:creationId xmlns:p14="http://schemas.microsoft.com/office/powerpoint/2010/main" val="1140111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C8EAC-174B-343B-AB16-544FE7F8DB27}"/>
              </a:ext>
            </a:extLst>
          </p:cNvPr>
          <p:cNvSpPr>
            <a:spLocks noGrp="1"/>
          </p:cNvSpPr>
          <p:nvPr>
            <p:ph type="title"/>
          </p:nvPr>
        </p:nvSpPr>
        <p:spPr>
          <a:xfrm>
            <a:off x="838200" y="365126"/>
            <a:ext cx="10515600" cy="964054"/>
          </a:xfrm>
        </p:spPr>
        <p:txBody>
          <a:bodyPr>
            <a:normAutofit fontScale="90000"/>
          </a:bodyPr>
          <a:lstStyle/>
          <a:p>
            <a:r>
              <a:rPr lang="en-US" dirty="0"/>
              <a:t>Upper Division Geoinformatics Courses Descriptions (continued)</a:t>
            </a:r>
          </a:p>
        </p:txBody>
      </p:sp>
      <p:sp>
        <p:nvSpPr>
          <p:cNvPr id="3" name="Content Placeholder 2">
            <a:extLst>
              <a:ext uri="{FF2B5EF4-FFF2-40B4-BE49-F238E27FC236}">
                <a16:creationId xmlns:a16="http://schemas.microsoft.com/office/drawing/2014/main" id="{90557F89-3E45-76C6-D4CF-D7507A0DA5AE}"/>
              </a:ext>
            </a:extLst>
          </p:cNvPr>
          <p:cNvSpPr>
            <a:spLocks noGrp="1"/>
          </p:cNvSpPr>
          <p:nvPr>
            <p:ph idx="1"/>
          </p:nvPr>
        </p:nvSpPr>
        <p:spPr>
          <a:xfrm>
            <a:off x="838200" y="1489435"/>
            <a:ext cx="10515600" cy="4687528"/>
          </a:xfrm>
        </p:spPr>
        <p:txBody>
          <a:bodyPr>
            <a:normAutofit fontScale="92500" lnSpcReduction="20000"/>
          </a:bodyPr>
          <a:lstStyle/>
          <a:p>
            <a:r>
              <a:rPr lang="en-US" sz="2400" dirty="0"/>
              <a:t>GIS 4303 (3) Geospatial measurement techniques in Earth and Environmental Sciences</a:t>
            </a:r>
          </a:p>
          <a:p>
            <a:pPr lvl="1"/>
            <a:r>
              <a:rPr lang="fi-FI" sz="1800" dirty="0"/>
              <a:t>Instructor: </a:t>
            </a:r>
            <a:r>
              <a:rPr lang="en-US" sz="1800" dirty="0"/>
              <a:t>Shimon Wdowinski </a:t>
            </a:r>
            <a:r>
              <a:rPr lang="en-US" sz="1800" dirty="0">
                <a:hlinkClick r:id="rId2"/>
              </a:rPr>
              <a:t>swdowins@fiu.edu</a:t>
            </a:r>
            <a:r>
              <a:rPr lang="en-US" sz="1800" dirty="0"/>
              <a:t>; Spring even years</a:t>
            </a:r>
          </a:p>
          <a:p>
            <a:pPr lvl="1"/>
            <a:r>
              <a:rPr lang="en-US" sz="1800" dirty="0"/>
              <a:t>Students will be introduced to state-of-the-art field geospatial measurement techniques that will prepare them to conduct advanced research in their senior year and graduate school.</a:t>
            </a:r>
          </a:p>
          <a:p>
            <a:r>
              <a:rPr lang="en-US" sz="2400" dirty="0"/>
              <a:t>GIS 4390 (3) Advanced Spatial Analysis of Earth and Environmental Data</a:t>
            </a:r>
          </a:p>
          <a:p>
            <a:pPr lvl="1"/>
            <a:r>
              <a:rPr lang="fi-FI" sz="1800" dirty="0"/>
              <a:t>Instructor: </a:t>
            </a:r>
            <a:r>
              <a:rPr lang="en-US" sz="1800" dirty="0"/>
              <a:t>Dean Whitman, </a:t>
            </a:r>
            <a:r>
              <a:rPr lang="en-US" sz="1800" dirty="0">
                <a:hlinkClick r:id="rId3"/>
              </a:rPr>
              <a:t>whitmand@fiu.edu</a:t>
            </a:r>
            <a:r>
              <a:rPr lang="en-US" sz="1800" dirty="0"/>
              <a:t> ; Fall odd years</a:t>
            </a:r>
          </a:p>
          <a:p>
            <a:pPr lvl="1"/>
            <a:r>
              <a:rPr lang="en-US" sz="1800" dirty="0"/>
              <a:t>An advanced course in the analysis and modeling of geospatial data. Topics include: point, line and raster pattern analysis, geostatistical surface estimation, map algebra, and suitability modeling. Prerequisites: GIS 3043C or other introductory course in GIS</a:t>
            </a:r>
          </a:p>
          <a:p>
            <a:r>
              <a:rPr lang="en-US" sz="2400" dirty="0"/>
              <a:t>MET 4410 (3) Remote Sensing: Radar and Satellite Meteorology</a:t>
            </a:r>
          </a:p>
          <a:p>
            <a:pPr lvl="1"/>
            <a:r>
              <a:rPr lang="fi-FI" sz="1800" dirty="0"/>
              <a:t>Instructor: Haiyan Jiang </a:t>
            </a:r>
            <a:r>
              <a:rPr lang="fi-FI" sz="1800" dirty="0">
                <a:hlinkClick r:id="rId4"/>
              </a:rPr>
              <a:t>hajian@fiu.edu</a:t>
            </a:r>
            <a:r>
              <a:rPr lang="fi-FI" sz="1800" dirty="0"/>
              <a:t> ; Fall odd years</a:t>
            </a:r>
            <a:endParaRPr lang="en-US" sz="1800" dirty="0"/>
          </a:p>
          <a:p>
            <a:pPr lvl="1"/>
            <a:r>
              <a:rPr lang="en-US" sz="1800" dirty="0"/>
              <a:t>An overview of satellite and radar remote sensing including the principles of atmospheric radiative transfer, the retrieval of atmospheric variables, and basic principles of interpretation.</a:t>
            </a:r>
          </a:p>
          <a:p>
            <a:r>
              <a:rPr lang="en-US" sz="2400" dirty="0"/>
              <a:t>MET 4750 - Techniques for Earth System Modeling</a:t>
            </a:r>
          </a:p>
          <a:p>
            <a:pPr lvl="1"/>
            <a:r>
              <a:rPr lang="fi-FI" sz="1800" dirty="0"/>
              <a:t>Instructor: </a:t>
            </a:r>
            <a:r>
              <a:rPr lang="en-US" sz="1800" dirty="0"/>
              <a:t>Ping Zhu </a:t>
            </a:r>
            <a:r>
              <a:rPr lang="en-US" sz="1800" dirty="0">
                <a:hlinkClick r:id="rId5"/>
              </a:rPr>
              <a:t>zhup@fiu.edu</a:t>
            </a:r>
            <a:r>
              <a:rPr lang="en-US" sz="1800" dirty="0"/>
              <a:t> ; Spring even years</a:t>
            </a:r>
          </a:p>
          <a:p>
            <a:pPr lvl="1"/>
            <a:r>
              <a:rPr lang="en-US" sz="1800" dirty="0"/>
              <a:t>Numerical techniques for modeling meteorological, hydrological, and geophysical phenomena using Python and FORTRAN90. Includes problem definition, solution, graphics and interpretation of results. </a:t>
            </a:r>
          </a:p>
          <a:p>
            <a:endParaRPr lang="en-US" sz="2400" dirty="0"/>
          </a:p>
        </p:txBody>
      </p:sp>
    </p:spTree>
    <p:extLst>
      <p:ext uri="{BB962C8B-B14F-4D97-AF65-F5344CB8AC3E}">
        <p14:creationId xmlns:p14="http://schemas.microsoft.com/office/powerpoint/2010/main" val="211619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B634-6900-FCDF-1658-42E6D01446E0}"/>
              </a:ext>
            </a:extLst>
          </p:cNvPr>
          <p:cNvSpPr>
            <a:spLocks noGrp="1"/>
          </p:cNvSpPr>
          <p:nvPr>
            <p:ph type="title"/>
          </p:nvPr>
        </p:nvSpPr>
        <p:spPr/>
        <p:txBody>
          <a:bodyPr/>
          <a:lstStyle/>
          <a:p>
            <a:r>
              <a:rPr lang="en-US" dirty="0"/>
              <a:t>For More Information Contact</a:t>
            </a:r>
          </a:p>
        </p:txBody>
      </p:sp>
      <p:sp>
        <p:nvSpPr>
          <p:cNvPr id="3" name="Content Placeholder 2">
            <a:extLst>
              <a:ext uri="{FF2B5EF4-FFF2-40B4-BE49-F238E27FC236}">
                <a16:creationId xmlns:a16="http://schemas.microsoft.com/office/drawing/2014/main" id="{0D3FD615-6A5E-CC12-E565-9B5165535612}"/>
              </a:ext>
            </a:extLst>
          </p:cNvPr>
          <p:cNvSpPr>
            <a:spLocks noGrp="1"/>
          </p:cNvSpPr>
          <p:nvPr>
            <p:ph idx="1"/>
          </p:nvPr>
        </p:nvSpPr>
        <p:spPr>
          <a:xfrm>
            <a:off x="838199" y="1825625"/>
            <a:ext cx="10709635" cy="4351338"/>
          </a:xfrm>
        </p:spPr>
        <p:txBody>
          <a:bodyPr/>
          <a:lstStyle/>
          <a:p>
            <a:r>
              <a:rPr lang="en-US" dirty="0"/>
              <a:t>Dean Whitman, Associate Chair, Dept of Earth and Environment</a:t>
            </a:r>
          </a:p>
          <a:p>
            <a:pPr lvl="1"/>
            <a:r>
              <a:rPr lang="en-US" dirty="0"/>
              <a:t>(305) 348-3089; </a:t>
            </a:r>
            <a:r>
              <a:rPr lang="en-US" dirty="0">
                <a:hlinkClick r:id="rId2"/>
              </a:rPr>
              <a:t>whitmand@fiu.edu</a:t>
            </a:r>
            <a:endParaRPr lang="en-US" dirty="0"/>
          </a:p>
          <a:p>
            <a:r>
              <a:rPr lang="en-US" dirty="0"/>
              <a:t>Jessica Bolson, Undergraduate Program Director, Earth and Environment</a:t>
            </a:r>
          </a:p>
          <a:p>
            <a:pPr lvl="1"/>
            <a:r>
              <a:rPr lang="en-US" dirty="0"/>
              <a:t>(305) 348-1930</a:t>
            </a:r>
          </a:p>
          <a:p>
            <a:r>
              <a:rPr lang="en-US" dirty="0">
                <a:hlinkClick r:id="rId3"/>
              </a:rPr>
              <a:t>Department of Earth and Environment:</a:t>
            </a:r>
          </a:p>
          <a:p>
            <a:pPr lvl="1"/>
            <a:r>
              <a:rPr lang="en-US" dirty="0">
                <a:hlinkClick r:id="rId3"/>
              </a:rPr>
              <a:t>https://case.fiu.edu/earth-environment/bs-in-geosciences/index.html</a:t>
            </a:r>
            <a:r>
              <a:rPr lang="en-US" dirty="0"/>
              <a:t> </a:t>
            </a:r>
          </a:p>
        </p:txBody>
      </p:sp>
    </p:spTree>
    <p:extLst>
      <p:ext uri="{BB962C8B-B14F-4D97-AF65-F5344CB8AC3E}">
        <p14:creationId xmlns:p14="http://schemas.microsoft.com/office/powerpoint/2010/main" val="947408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C3A244A62FD54C9E0D8D4155F35DA5" ma:contentTypeVersion="14" ma:contentTypeDescription="Create a new document." ma:contentTypeScope="" ma:versionID="934ea4e774297f9b61d33d876935e7cc">
  <xsd:schema xmlns:xsd="http://www.w3.org/2001/XMLSchema" xmlns:xs="http://www.w3.org/2001/XMLSchema" xmlns:p="http://schemas.microsoft.com/office/2006/metadata/properties" xmlns:ns3="1ac7ca07-e0ad-4664-9a56-559e0cd98d45" xmlns:ns4="d3c3815a-f8bb-4c88-aee6-7a77f4495cb5" targetNamespace="http://schemas.microsoft.com/office/2006/metadata/properties" ma:root="true" ma:fieldsID="aca7079d8f9acefee71eb5f8a0dc8fbf" ns3:_="" ns4:_="">
    <xsd:import namespace="1ac7ca07-e0ad-4664-9a56-559e0cd98d45"/>
    <xsd:import namespace="d3c3815a-f8bb-4c88-aee6-7a77f4495cb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c7ca07-e0ad-4664-9a56-559e0cd98d4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3c3815a-f8bb-4c88-aee6-7a77f4495cb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452733-AD41-4EBC-971B-8C86196B1C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c7ca07-e0ad-4664-9a56-559e0cd98d45"/>
    <ds:schemaRef ds:uri="d3c3815a-f8bb-4c88-aee6-7a77f4495c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3B3276-74AC-4AEE-8843-76E71BB2B2ED}">
  <ds:schemaRefs>
    <ds:schemaRef ds:uri="http://schemas.microsoft.com/sharepoint/v3/contenttype/forms"/>
  </ds:schemaRefs>
</ds:datastoreItem>
</file>

<file path=customXml/itemProps3.xml><?xml version="1.0" encoding="utf-8"?>
<ds:datastoreItem xmlns:ds="http://schemas.openxmlformats.org/officeDocument/2006/customXml" ds:itemID="{62688B12-D455-4988-A38E-8B2614F00AD4}">
  <ds:schemaRefs>
    <ds:schemaRef ds:uri="http://purl.org/dc/terms/"/>
    <ds:schemaRef ds:uri="http://purl.org/dc/dcmitype/"/>
    <ds:schemaRef ds:uri="http://schemas.microsoft.com/office/2006/documentManagement/types"/>
    <ds:schemaRef ds:uri="d3c3815a-f8bb-4c88-aee6-7a77f4495cb5"/>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1ac7ca07-e0ad-4664-9a56-559e0cd98d4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178</TotalTime>
  <Words>1023</Words>
  <Application>Microsoft Office PowerPoint</Application>
  <PresentationFormat>Widescreen</PresentationFormat>
  <Paragraphs>82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Geoscience BS Program Geoinformatics Major </vt:lpstr>
      <vt:lpstr>Geoscience: Major in Geoinformatics (Fall 2024)</vt:lpstr>
      <vt:lpstr>Upper Division Geoinformatics Courses Descriptions</vt:lpstr>
      <vt:lpstr>Upper Division Geoinformatics Courses Descriptions (continued)</vt:lpstr>
      <vt:lpstr>For More Information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 Whitman</dc:creator>
  <cp:lastModifiedBy>Dean Whitman</cp:lastModifiedBy>
  <cp:revision>9</cp:revision>
  <dcterms:created xsi:type="dcterms:W3CDTF">2022-02-04T14:51:04Z</dcterms:created>
  <dcterms:modified xsi:type="dcterms:W3CDTF">2024-03-07T19:13:17Z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0x010100D3C3A244A62FD54C9E0D8D4155F35DA5</vt:lpwstr>
  </property>
</Properties>
</file>